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3" autoAdjust="0"/>
    <p:restoredTop sz="94660"/>
  </p:normalViewPr>
  <p:slideViewPr>
    <p:cSldViewPr snapToGrid="0">
      <p:cViewPr varScale="1">
        <p:scale>
          <a:sx n="127" d="100"/>
          <a:sy n="127" d="100"/>
        </p:scale>
        <p:origin x="110" y="-212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F2FD0-904C-4564-BB4A-9AA0DDAFCA89}" type="datetimeFigureOut">
              <a:rPr lang="en-US" smtClean="0"/>
              <a:t>2/15/2015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5C3057-0FD9-41AB-8332-DD5DA6357B59}" type="slidenum">
              <a:rPr lang="en-US" smtClean="0"/>
              <a:t>‹#›</a:t>
            </a:fld>
            <a:endParaRPr lang="en-US"/>
          </a:p>
        </p:txBody>
      </p:sp>
    </p:spTree>
    <p:extLst>
      <p:ext uri="{BB962C8B-B14F-4D97-AF65-F5344CB8AC3E}">
        <p14:creationId xmlns:p14="http://schemas.microsoft.com/office/powerpoint/2010/main" val="2041692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C3057-0FD9-41AB-8332-DD5DA6357B59}" type="slidenum">
              <a:rPr lang="en-US" smtClean="0"/>
              <a:t>2</a:t>
            </a:fld>
            <a:endParaRPr lang="en-US"/>
          </a:p>
        </p:txBody>
      </p:sp>
    </p:spTree>
    <p:extLst>
      <p:ext uri="{BB962C8B-B14F-4D97-AF65-F5344CB8AC3E}">
        <p14:creationId xmlns:p14="http://schemas.microsoft.com/office/powerpoint/2010/main" val="18402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C3057-0FD9-41AB-8332-DD5DA6357B59}" type="slidenum">
              <a:rPr lang="en-US" smtClean="0"/>
              <a:t>3</a:t>
            </a:fld>
            <a:endParaRPr lang="en-US"/>
          </a:p>
        </p:txBody>
      </p:sp>
    </p:spTree>
    <p:extLst>
      <p:ext uri="{BB962C8B-B14F-4D97-AF65-F5344CB8AC3E}">
        <p14:creationId xmlns:p14="http://schemas.microsoft.com/office/powerpoint/2010/main" val="18402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5C3057-0FD9-41AB-8332-DD5DA6357B59}" type="slidenum">
              <a:rPr lang="en-US" smtClean="0"/>
              <a:t>4</a:t>
            </a:fld>
            <a:endParaRPr lang="en-US"/>
          </a:p>
        </p:txBody>
      </p:sp>
    </p:spTree>
    <p:extLst>
      <p:ext uri="{BB962C8B-B14F-4D97-AF65-F5344CB8AC3E}">
        <p14:creationId xmlns:p14="http://schemas.microsoft.com/office/powerpoint/2010/main" val="184029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ACC7F5-DD2A-4386-83D9-B328A85A39B3}"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134371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CC7F5-DD2A-4386-83D9-B328A85A39B3}"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48221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CC7F5-DD2A-4386-83D9-B328A85A39B3}"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120027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CC7F5-DD2A-4386-83D9-B328A85A39B3}"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355247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CC7F5-DD2A-4386-83D9-B328A85A39B3}"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412266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CC7F5-DD2A-4386-83D9-B328A85A39B3}"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402678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ACC7F5-DD2A-4386-83D9-B328A85A39B3}" type="datetimeFigureOut">
              <a:rPr lang="en-US" smtClean="0"/>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110843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CC7F5-DD2A-4386-83D9-B328A85A39B3}" type="datetimeFigureOut">
              <a:rPr lang="en-US" smtClean="0"/>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48487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CC7F5-DD2A-4386-83D9-B328A85A39B3}" type="datetimeFigureOut">
              <a:rPr lang="en-US" smtClean="0"/>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54078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CC7F5-DD2A-4386-83D9-B328A85A39B3}"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117285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CC7F5-DD2A-4386-83D9-B328A85A39B3}"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6597D-7964-4326-AD53-03DB14F09226}" type="slidenum">
              <a:rPr lang="en-US" smtClean="0"/>
              <a:t>‹#›</a:t>
            </a:fld>
            <a:endParaRPr lang="en-US"/>
          </a:p>
        </p:txBody>
      </p:sp>
    </p:spTree>
    <p:extLst>
      <p:ext uri="{BB962C8B-B14F-4D97-AF65-F5344CB8AC3E}">
        <p14:creationId xmlns:p14="http://schemas.microsoft.com/office/powerpoint/2010/main" val="29616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CC7F5-DD2A-4386-83D9-B328A85A39B3}" type="datetimeFigureOut">
              <a:rPr lang="en-US" smtClean="0"/>
              <a:t>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6597D-7964-4326-AD53-03DB14F09226}" type="slidenum">
              <a:rPr lang="en-US" smtClean="0"/>
              <a:t>‹#›</a:t>
            </a:fld>
            <a:endParaRPr lang="en-US"/>
          </a:p>
        </p:txBody>
      </p:sp>
    </p:spTree>
    <p:extLst>
      <p:ext uri="{BB962C8B-B14F-4D97-AF65-F5344CB8AC3E}">
        <p14:creationId xmlns:p14="http://schemas.microsoft.com/office/powerpoint/2010/main" val="1920641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Hardware offload BOF</a:t>
            </a:r>
            <a:endParaRPr lang="en-US" dirty="0"/>
          </a:p>
        </p:txBody>
      </p:sp>
      <p:sp>
        <p:nvSpPr>
          <p:cNvPr id="3" name="Subtitle 2"/>
          <p:cNvSpPr>
            <a:spLocks noGrp="1"/>
          </p:cNvSpPr>
          <p:nvPr>
            <p:ph type="subTitle" idx="1"/>
          </p:nvPr>
        </p:nvSpPr>
        <p:spPr/>
        <p:txBody>
          <a:bodyPr/>
          <a:lstStyle/>
          <a:p>
            <a:r>
              <a:rPr lang="en-US" dirty="0" smtClean="0"/>
              <a:t>Shrijeet Mukherjee, Neil Horman</a:t>
            </a:r>
          </a:p>
          <a:p>
            <a:endParaRPr lang="en-US" dirty="0"/>
          </a:p>
          <a:p>
            <a:r>
              <a:rPr lang="en-US" dirty="0" smtClean="0"/>
              <a:t>https://etherpad.mozilla.org/2PlezMRjCF</a:t>
            </a:r>
            <a:endParaRPr lang="en-US" dirty="0"/>
          </a:p>
        </p:txBody>
      </p:sp>
    </p:spTree>
    <p:extLst>
      <p:ext uri="{BB962C8B-B14F-4D97-AF65-F5344CB8AC3E}">
        <p14:creationId xmlns:p14="http://schemas.microsoft.com/office/powerpoint/2010/main" val="86307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436"/>
            <a:ext cx="10515600" cy="4694527"/>
          </a:xfrm>
        </p:spPr>
        <p:txBody>
          <a:bodyPr>
            <a:noAutofit/>
          </a:bodyPr>
          <a:lstStyle/>
          <a:p>
            <a:pPr marL="0" indent="0">
              <a:buNone/>
            </a:pPr>
            <a:r>
              <a:rPr lang="en-US" sz="1600" dirty="0"/>
              <a:t>	Capabilities</a:t>
            </a:r>
          </a:p>
          <a:p>
            <a:pPr marL="0" indent="0">
              <a:buNone/>
            </a:pPr>
            <a:r>
              <a:rPr lang="en-US" sz="1600" dirty="0"/>
              <a:t>		</a:t>
            </a:r>
            <a:r>
              <a:rPr lang="en-US" sz="1600" dirty="0" err="1"/>
              <a:t>a.Explicit</a:t>
            </a:r>
            <a:r>
              <a:rPr lang="en-US" sz="1600" dirty="0"/>
              <a:t> list</a:t>
            </a:r>
          </a:p>
          <a:p>
            <a:pPr marL="0" indent="0">
              <a:buNone/>
            </a:pPr>
            <a:r>
              <a:rPr lang="en-US" sz="1600" dirty="0"/>
              <a:t>		    Or Query serially, punt to higher level (explicit hierarchy)</a:t>
            </a:r>
          </a:p>
          <a:p>
            <a:pPr marL="0" indent="0">
              <a:buNone/>
            </a:pPr>
            <a:r>
              <a:rPr lang="en-US" sz="1600" dirty="0"/>
              <a:t>		    Or Model each device uniquely with capability (no hierarchy)</a:t>
            </a:r>
          </a:p>
          <a:p>
            <a:pPr marL="0" indent="0">
              <a:buNone/>
            </a:pPr>
            <a:r>
              <a:rPr lang="en-US" sz="1600" dirty="0"/>
              <a:t>		b. Need to understand this for Switch </a:t>
            </a:r>
            <a:r>
              <a:rPr lang="en-US" sz="1600" dirty="0" err="1"/>
              <a:t>Asic</a:t>
            </a:r>
            <a:r>
              <a:rPr lang="en-US" sz="1600" dirty="0"/>
              <a:t> versus </a:t>
            </a:r>
            <a:r>
              <a:rPr lang="en-US" sz="1600" dirty="0" smtClean="0"/>
              <a:t>VEPA/EVB/SRIOV </a:t>
            </a:r>
            <a:r>
              <a:rPr lang="en-US" sz="1600" dirty="0" err="1" smtClean="0"/>
              <a:t>nic</a:t>
            </a:r>
            <a:r>
              <a:rPr lang="en-US" sz="1600" dirty="0" smtClean="0"/>
              <a:t> </a:t>
            </a:r>
            <a:r>
              <a:rPr lang="en-US" sz="1600" dirty="0" err="1" smtClean="0"/>
              <a:t>etc</a:t>
            </a:r>
            <a:endParaRPr lang="en-US" sz="1600" dirty="0"/>
          </a:p>
          <a:p>
            <a:pPr marL="0" indent="0">
              <a:buNone/>
            </a:pPr>
            <a:r>
              <a:rPr lang="en-US" sz="1600" dirty="0"/>
              <a:t>	</a:t>
            </a:r>
            <a:r>
              <a:rPr lang="en-US" sz="1600" dirty="0" smtClean="0"/>
              <a:t>Flow </a:t>
            </a:r>
            <a:r>
              <a:rPr lang="en-US" sz="1600" dirty="0"/>
              <a:t>offload : </a:t>
            </a:r>
          </a:p>
          <a:p>
            <a:pPr marL="0" indent="0">
              <a:buNone/>
            </a:pPr>
            <a:r>
              <a:rPr lang="en-US" sz="1600" dirty="0"/>
              <a:t>		c. Manage as discrete devices or generic </a:t>
            </a:r>
            <a:r>
              <a:rPr lang="en-US" sz="1600" dirty="0" smtClean="0"/>
              <a:t>pipeline </a:t>
            </a:r>
          </a:p>
          <a:p>
            <a:pPr marL="0" indent="0">
              <a:buNone/>
            </a:pPr>
            <a:r>
              <a:rPr lang="en-US" sz="1600" dirty="0" smtClean="0"/>
              <a:t>			How is interop measured aka how to avoid anarchy :)</a:t>
            </a:r>
          </a:p>
          <a:p>
            <a:pPr marL="0" indent="0">
              <a:buNone/>
            </a:pPr>
            <a:r>
              <a:rPr lang="en-US" sz="1600" dirty="0" smtClean="0"/>
              <a:t>		d. Flow API scheme [John Fastabend]</a:t>
            </a:r>
          </a:p>
          <a:p>
            <a:pPr marL="0" indent="0">
              <a:buNone/>
            </a:pPr>
            <a:r>
              <a:rPr lang="en-US" sz="1600" dirty="0" smtClean="0"/>
              <a:t>		</a:t>
            </a:r>
            <a:r>
              <a:rPr lang="en-US" sz="1600" dirty="0" err="1" smtClean="0"/>
              <a:t>d’.Model</a:t>
            </a:r>
            <a:r>
              <a:rPr lang="en-US" sz="1600" dirty="0" smtClean="0"/>
              <a:t> using P4 </a:t>
            </a:r>
            <a:r>
              <a:rPr lang="en-US" sz="1600" dirty="0" smtClean="0"/>
              <a:t>[Mihai]</a:t>
            </a:r>
            <a:endParaRPr lang="en-US" sz="1600" dirty="0" smtClean="0"/>
          </a:p>
          <a:p>
            <a:pPr marL="0" indent="0">
              <a:buNone/>
            </a:pPr>
            <a:r>
              <a:rPr lang="en-US" sz="1600" dirty="0" smtClean="0"/>
              <a:t>		f. TC scheme [Jiri Pirko]</a:t>
            </a:r>
          </a:p>
          <a:p>
            <a:pPr marL="0" indent="0">
              <a:buNone/>
            </a:pPr>
            <a:r>
              <a:rPr lang="en-US" sz="1600" dirty="0" smtClean="0"/>
              <a:t>		f’. </a:t>
            </a:r>
            <a:r>
              <a:rPr lang="en-US" sz="1600" dirty="0" err="1" smtClean="0"/>
              <a:t>EZChip</a:t>
            </a:r>
            <a:r>
              <a:rPr lang="en-US" sz="1600" dirty="0" smtClean="0"/>
              <a:t> [</a:t>
            </a:r>
            <a:r>
              <a:rPr lang="en-US" sz="1600" dirty="0" err="1" smtClean="0"/>
              <a:t>Gilaad</a:t>
            </a:r>
            <a:r>
              <a:rPr lang="en-US" sz="1600" dirty="0" smtClean="0"/>
              <a:t>]</a:t>
            </a:r>
          </a:p>
          <a:p>
            <a:pPr marL="0" indent="0">
              <a:buNone/>
            </a:pPr>
            <a:endParaRPr lang="en-US" sz="1600" dirty="0" smtClean="0"/>
          </a:p>
        </p:txBody>
      </p:sp>
      <p:sp>
        <p:nvSpPr>
          <p:cNvPr id="4" name="Title 1"/>
          <p:cNvSpPr>
            <a:spLocks noGrp="1"/>
          </p:cNvSpPr>
          <p:nvPr>
            <p:ph type="title"/>
          </p:nvPr>
        </p:nvSpPr>
        <p:spPr>
          <a:xfrm>
            <a:off x="838200" y="156873"/>
            <a:ext cx="10515600" cy="1325563"/>
          </a:xfrm>
        </p:spPr>
        <p:txBody>
          <a:bodyPr/>
          <a:lstStyle/>
          <a:p>
            <a:pPr marL="0" indent="0"/>
            <a:r>
              <a:rPr lang="en-US" dirty="0" smtClean="0"/>
              <a:t>A fantasy agenda</a:t>
            </a:r>
            <a:endParaRPr lang="en-US" dirty="0"/>
          </a:p>
        </p:txBody>
      </p:sp>
    </p:spTree>
    <p:extLst>
      <p:ext uri="{BB962C8B-B14F-4D97-AF65-F5344CB8AC3E}">
        <p14:creationId xmlns:p14="http://schemas.microsoft.com/office/powerpoint/2010/main" val="243237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436"/>
            <a:ext cx="10515600" cy="4694527"/>
          </a:xfrm>
        </p:spPr>
        <p:txBody>
          <a:bodyPr>
            <a:noAutofit/>
          </a:bodyPr>
          <a:lstStyle/>
          <a:p>
            <a:pPr marL="0" indent="0">
              <a:buNone/>
            </a:pPr>
            <a:r>
              <a:rPr lang="en-US" sz="1600" dirty="0" smtClean="0"/>
              <a:t>	Routing tables, FDB, MDB, ACL</a:t>
            </a:r>
          </a:p>
          <a:p>
            <a:pPr marL="0" indent="0">
              <a:buNone/>
            </a:pPr>
            <a:r>
              <a:rPr lang="en-US" sz="1600" dirty="0"/>
              <a:t>		g. Capacity indication, aka properties of </a:t>
            </a:r>
            <a:r>
              <a:rPr lang="en-US" sz="1600" dirty="0" smtClean="0"/>
              <a:t>tables [</a:t>
            </a:r>
            <a:r>
              <a:rPr lang="en-US" sz="1600" dirty="0" smtClean="0"/>
              <a:t>Roopa]</a:t>
            </a:r>
            <a:endParaRPr lang="en-US" sz="1600" dirty="0"/>
          </a:p>
          <a:p>
            <a:pPr marL="0" indent="0">
              <a:buNone/>
            </a:pPr>
            <a:r>
              <a:rPr lang="en-US" sz="1600" dirty="0"/>
              <a:t>		</a:t>
            </a:r>
            <a:r>
              <a:rPr lang="en-US" sz="1600" dirty="0">
                <a:solidFill>
                  <a:schemeClr val="bg1">
                    <a:lumMod val="75000"/>
                  </a:schemeClr>
                </a:solidFill>
              </a:rPr>
              <a:t>h. Fine grain capability (e.g. is it sufficient to ask if multicast </a:t>
            </a:r>
            <a:r>
              <a:rPr lang="en-US" sz="1600" dirty="0" smtClean="0">
                <a:solidFill>
                  <a:schemeClr val="bg1">
                    <a:lumMod val="75000"/>
                  </a:schemeClr>
                </a:solidFill>
              </a:rPr>
              <a:t>is supported)</a:t>
            </a:r>
          </a:p>
          <a:p>
            <a:pPr marL="0" indent="0">
              <a:buNone/>
            </a:pPr>
            <a:r>
              <a:rPr lang="en-US" sz="1600" dirty="0" smtClean="0">
                <a:solidFill>
                  <a:schemeClr val="bg1">
                    <a:lumMod val="75000"/>
                  </a:schemeClr>
                </a:solidFill>
              </a:rPr>
              <a:t>		j. Table characteristics LPM versus Logical Hash based LPM's and  practical implications</a:t>
            </a:r>
          </a:p>
          <a:p>
            <a:pPr marL="0" indent="0">
              <a:buNone/>
            </a:pPr>
            <a:r>
              <a:rPr lang="en-US" sz="1600" dirty="0" smtClean="0"/>
              <a:t>	Device model : (Not mutually exclusive in anyway)</a:t>
            </a:r>
          </a:p>
          <a:p>
            <a:pPr marL="0" indent="0">
              <a:buNone/>
            </a:pPr>
            <a:r>
              <a:rPr lang="en-US" sz="1600" dirty="0" smtClean="0"/>
              <a:t>		k. </a:t>
            </a:r>
            <a:r>
              <a:rPr lang="en-US" sz="1600" dirty="0" smtClean="0">
                <a:solidFill>
                  <a:schemeClr val="bg1">
                    <a:lumMod val="75000"/>
                  </a:schemeClr>
                </a:solidFill>
              </a:rPr>
              <a:t>Maintaining operational consistency is KEY</a:t>
            </a:r>
          </a:p>
          <a:p>
            <a:pPr marL="0" indent="0">
              <a:buNone/>
            </a:pPr>
            <a:r>
              <a:rPr lang="en-US" sz="1600" dirty="0" smtClean="0">
                <a:solidFill>
                  <a:schemeClr val="bg1">
                    <a:lumMod val="75000"/>
                  </a:schemeClr>
                </a:solidFill>
              </a:rPr>
              <a:t>			Make switch look like NIC or vice versa e.g. is learning a basic capability ?</a:t>
            </a:r>
          </a:p>
          <a:p>
            <a:pPr marL="0" indent="0">
              <a:buNone/>
            </a:pPr>
            <a:r>
              <a:rPr lang="en-US" sz="1600" dirty="0" smtClean="0"/>
              <a:t>		l.  Model using OVS (inherently host based)</a:t>
            </a:r>
          </a:p>
          <a:p>
            <a:pPr marL="0" indent="0">
              <a:buNone/>
            </a:pPr>
            <a:r>
              <a:rPr lang="en-US" sz="1600" dirty="0" smtClean="0"/>
              <a:t>		m. Model using rocker [Scott]</a:t>
            </a:r>
          </a:p>
          <a:p>
            <a:pPr marL="0" indent="0">
              <a:buNone/>
            </a:pPr>
            <a:r>
              <a:rPr lang="en-US" sz="1600" dirty="0" smtClean="0"/>
              <a:t>		n. Switch Abstraction Interface [Sanjay]</a:t>
            </a:r>
          </a:p>
          <a:p>
            <a:pPr marL="0" indent="0">
              <a:buNone/>
            </a:pPr>
            <a:r>
              <a:rPr lang="en-US" sz="1600" dirty="0" smtClean="0">
                <a:solidFill>
                  <a:schemeClr val="bg1">
                    <a:lumMod val="75000"/>
                  </a:schemeClr>
                </a:solidFill>
              </a:rPr>
              <a:t>		n’. Intel [Uri]</a:t>
            </a:r>
          </a:p>
          <a:p>
            <a:pPr marL="0" indent="0">
              <a:buNone/>
            </a:pPr>
            <a:r>
              <a:rPr lang="en-US" sz="1600" dirty="0" smtClean="0"/>
              <a:t>		n”. Qualcomm [Olivari]</a:t>
            </a:r>
            <a:endParaRPr lang="en-US" sz="1600" dirty="0"/>
          </a:p>
        </p:txBody>
      </p:sp>
      <p:sp>
        <p:nvSpPr>
          <p:cNvPr id="4" name="Title 1"/>
          <p:cNvSpPr>
            <a:spLocks noGrp="1"/>
          </p:cNvSpPr>
          <p:nvPr>
            <p:ph type="title"/>
          </p:nvPr>
        </p:nvSpPr>
        <p:spPr>
          <a:xfrm>
            <a:off x="838200" y="156873"/>
            <a:ext cx="10515600" cy="1325563"/>
          </a:xfrm>
        </p:spPr>
        <p:txBody>
          <a:bodyPr/>
          <a:lstStyle/>
          <a:p>
            <a:pPr marL="0" indent="0"/>
            <a:r>
              <a:rPr lang="en-US" dirty="0" smtClean="0"/>
              <a:t>A fantasy agenda</a:t>
            </a:r>
            <a:endParaRPr lang="en-US" dirty="0"/>
          </a:p>
        </p:txBody>
      </p:sp>
    </p:spTree>
    <p:extLst>
      <p:ext uri="{BB962C8B-B14F-4D97-AF65-F5344CB8AC3E}">
        <p14:creationId xmlns:p14="http://schemas.microsoft.com/office/powerpoint/2010/main" val="2432374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a:t>	</a:t>
            </a:r>
            <a:r>
              <a:rPr lang="en-US" dirty="0" smtClean="0"/>
              <a:t>Features </a:t>
            </a:r>
            <a:r>
              <a:rPr lang="en-US" dirty="0" smtClean="0"/>
              <a:t>:</a:t>
            </a:r>
          </a:p>
          <a:p>
            <a:pPr marL="0" indent="0">
              <a:buNone/>
            </a:pPr>
            <a:r>
              <a:rPr lang="en-US" dirty="0"/>
              <a:t>	</a:t>
            </a:r>
            <a:r>
              <a:rPr lang="en-US" dirty="0" smtClean="0"/>
              <a:t>		l3 offloads	[Hannes]</a:t>
            </a:r>
          </a:p>
          <a:p>
            <a:pPr marL="0" indent="0">
              <a:buNone/>
            </a:pPr>
            <a:r>
              <a:rPr lang="en-US" dirty="0"/>
              <a:t>	</a:t>
            </a:r>
            <a:r>
              <a:rPr lang="en-US" dirty="0" smtClean="0"/>
              <a:t>		</a:t>
            </a:r>
            <a:r>
              <a:rPr lang="en-US" dirty="0" err="1" smtClean="0"/>
              <a:t>acl</a:t>
            </a:r>
            <a:r>
              <a:rPr lang="en-US" dirty="0" smtClean="0"/>
              <a:t> offloads	[Pablo]</a:t>
            </a:r>
            <a:endParaRPr lang="en-US" dirty="0" smtClean="0"/>
          </a:p>
          <a:p>
            <a:pPr marL="0" indent="0">
              <a:buNone/>
            </a:pPr>
            <a:r>
              <a:rPr lang="en-US" dirty="0">
                <a:solidFill>
                  <a:schemeClr val="bg1">
                    <a:lumMod val="75000"/>
                  </a:schemeClr>
                </a:solidFill>
              </a:rPr>
              <a:t>		o. Load Balancing</a:t>
            </a:r>
          </a:p>
          <a:p>
            <a:pPr marL="0" indent="0">
              <a:buNone/>
            </a:pPr>
            <a:r>
              <a:rPr lang="en-US" dirty="0">
                <a:solidFill>
                  <a:schemeClr val="bg1">
                    <a:lumMod val="75000"/>
                  </a:schemeClr>
                </a:solidFill>
              </a:rPr>
              <a:t>		p. Bonding ++ (MLAG and friends)</a:t>
            </a:r>
          </a:p>
          <a:p>
            <a:pPr marL="0" indent="0">
              <a:buNone/>
            </a:pPr>
            <a:r>
              <a:rPr lang="en-US" dirty="0">
                <a:solidFill>
                  <a:schemeClr val="bg1">
                    <a:lumMod val="75000"/>
                  </a:schemeClr>
                </a:solidFill>
              </a:rPr>
              <a:t>		q. </a:t>
            </a:r>
            <a:r>
              <a:rPr lang="en-US" dirty="0" err="1">
                <a:solidFill>
                  <a:schemeClr val="bg1">
                    <a:lumMod val="75000"/>
                  </a:schemeClr>
                </a:solidFill>
              </a:rPr>
              <a:t>Stateful</a:t>
            </a:r>
            <a:r>
              <a:rPr lang="en-US" dirty="0">
                <a:solidFill>
                  <a:schemeClr val="bg1">
                    <a:lumMod val="75000"/>
                  </a:schemeClr>
                </a:solidFill>
              </a:rPr>
              <a:t> packet processing</a:t>
            </a:r>
          </a:p>
          <a:p>
            <a:pPr marL="0" indent="0">
              <a:buNone/>
            </a:pPr>
            <a:endParaRPr lang="en-US" dirty="0"/>
          </a:p>
          <a:p>
            <a:endParaRPr lang="en-US" dirty="0"/>
          </a:p>
        </p:txBody>
      </p:sp>
      <p:sp>
        <p:nvSpPr>
          <p:cNvPr id="4" name="Title 1"/>
          <p:cNvSpPr>
            <a:spLocks noGrp="1"/>
          </p:cNvSpPr>
          <p:nvPr>
            <p:ph type="title"/>
          </p:nvPr>
        </p:nvSpPr>
        <p:spPr>
          <a:xfrm>
            <a:off x="838200" y="365125"/>
            <a:ext cx="10515600" cy="1325563"/>
          </a:xfrm>
        </p:spPr>
        <p:txBody>
          <a:bodyPr/>
          <a:lstStyle/>
          <a:p>
            <a:pPr marL="0" indent="0"/>
            <a:r>
              <a:rPr lang="en-US" dirty="0" smtClean="0"/>
              <a:t>A fantasy agenda</a:t>
            </a:r>
            <a:endParaRPr lang="en-US" dirty="0"/>
          </a:p>
        </p:txBody>
      </p:sp>
    </p:spTree>
    <p:extLst>
      <p:ext uri="{BB962C8B-B14F-4D97-AF65-F5344CB8AC3E}">
        <p14:creationId xmlns:p14="http://schemas.microsoft.com/office/powerpoint/2010/main" val="2432374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Etherpad</a:t>
            </a:r>
            <a:r>
              <a:rPr lang="en-US" smtClean="0"/>
              <a:t> output</a:t>
            </a:r>
            <a:endParaRPr lang="en-US"/>
          </a:p>
        </p:txBody>
      </p:sp>
      <p:sp>
        <p:nvSpPr>
          <p:cNvPr id="3" name="Content Placeholder 2"/>
          <p:cNvSpPr>
            <a:spLocks noGrp="1"/>
          </p:cNvSpPr>
          <p:nvPr>
            <p:ph idx="1"/>
          </p:nvPr>
        </p:nvSpPr>
        <p:spPr/>
        <p:txBody>
          <a:bodyPr>
            <a:normAutofit fontScale="25000" lnSpcReduction="20000"/>
          </a:bodyPr>
          <a:lstStyle/>
          <a:p>
            <a:r>
              <a:rPr lang="en-US" dirty="0"/>
              <a:t>    </a:t>
            </a:r>
            <a:r>
              <a:rPr lang="en-US" b="1" dirty="0"/>
              <a:t>Hardware offload </a:t>
            </a:r>
            <a:r>
              <a:rPr lang="en-US" b="1" dirty="0" err="1"/>
              <a:t>BoF</a:t>
            </a:r>
            <a:endParaRPr lang="en-US" dirty="0"/>
          </a:p>
          <a:p>
            <a:r>
              <a:rPr lang="en-US" dirty="0"/>
              <a:t>Netdev01 - Sun, Feb 15, 2015 1:00pm</a:t>
            </a:r>
          </a:p>
          <a:p>
            <a:r>
              <a:rPr lang="en-US" dirty="0"/>
              <a:t/>
            </a:r>
            <a:br>
              <a:rPr lang="en-US" dirty="0"/>
            </a:br>
            <a:endParaRPr lang="en-US" dirty="0"/>
          </a:p>
          <a:p>
            <a:r>
              <a:rPr lang="en-US" dirty="0"/>
              <a:t>Major points:</a:t>
            </a:r>
          </a:p>
          <a:p>
            <a:r>
              <a:rPr lang="en-US" dirty="0"/>
              <a:t>Preserve the Linux Networking Model</a:t>
            </a:r>
          </a:p>
          <a:p>
            <a:r>
              <a:rPr lang="en-US" dirty="0"/>
              <a:t>Goal is to exchange ideas</a:t>
            </a:r>
          </a:p>
          <a:p>
            <a:r>
              <a:rPr lang="en-US" dirty="0"/>
              <a:t/>
            </a:r>
            <a:br>
              <a:rPr lang="en-US" dirty="0"/>
            </a:br>
            <a:endParaRPr lang="en-US" dirty="0"/>
          </a:p>
          <a:p>
            <a:r>
              <a:rPr lang="en-US" dirty="0"/>
              <a:t>Capability Determination</a:t>
            </a:r>
          </a:p>
          <a:p>
            <a:r>
              <a:rPr lang="en-US" dirty="0"/>
              <a:t>Patrick: Can the default route be removed? So that individual routes can be removed. Use route usage statistics to remove least used routes.</a:t>
            </a:r>
          </a:p>
          <a:p>
            <a:r>
              <a:rPr lang="en-US" dirty="0"/>
              <a:t>David: Existing tools must continue to work.</a:t>
            </a:r>
          </a:p>
          <a:p>
            <a:r>
              <a:rPr lang="en-US" dirty="0"/>
              <a:t>Signal an error if out of space, or</a:t>
            </a:r>
          </a:p>
          <a:p>
            <a:r>
              <a:rPr lang="en-US" dirty="0"/>
              <a:t>Provide capacity initially and restrict usage to that limit</a:t>
            </a:r>
          </a:p>
          <a:p>
            <a:r>
              <a:rPr lang="en-US" dirty="0"/>
              <a:t>Cares:</a:t>
            </a:r>
          </a:p>
          <a:p>
            <a:r>
              <a:rPr lang="en-US" dirty="0"/>
              <a:t>Must be able to support the decisions we make</a:t>
            </a:r>
          </a:p>
          <a:p>
            <a:r>
              <a:rPr lang="en-US" dirty="0" err="1"/>
              <a:t>Partick</a:t>
            </a:r>
            <a:r>
              <a:rPr lang="en-US" dirty="0"/>
              <a:t>: A flag in the route add ??? [ed. help]</a:t>
            </a:r>
          </a:p>
          <a:p>
            <a:r>
              <a:rPr lang="en-US" dirty="0"/>
              <a:t>Ben: Need a fairly good switch model to emulate the hardware devices.</a:t>
            </a:r>
          </a:p>
          <a:p>
            <a:r>
              <a:rPr lang="en-US" dirty="0"/>
              <a:t>???: The least recently used method proposed by Patrick may lead to periods of major route updates when network changes occur. With multiple routing suites each one needs to be given the capabilities (capacities) of the underlying switch</a:t>
            </a:r>
          </a:p>
          <a:p>
            <a:r>
              <a:rPr lang="en-US" dirty="0"/>
              <a:t>Shrijeet: General agreement: minimal policy in the kernel, most in </a:t>
            </a:r>
            <a:r>
              <a:rPr lang="en-US" dirty="0" err="1"/>
              <a:t>userspace</a:t>
            </a:r>
            <a:endParaRPr lang="en-US" dirty="0"/>
          </a:p>
          <a:p>
            <a:r>
              <a:rPr lang="en-US" dirty="0"/>
              <a:t/>
            </a:r>
            <a:br>
              <a:rPr lang="en-US" dirty="0"/>
            </a:br>
            <a:endParaRPr lang="en-US" dirty="0"/>
          </a:p>
          <a:p>
            <a:r>
              <a:rPr lang="en-US" dirty="0"/>
              <a:t>Switch ASIC vs. SRIOV (NIC) Switching models</a:t>
            </a:r>
          </a:p>
          <a:p>
            <a:r>
              <a:rPr lang="en-US" dirty="0"/>
              <a:t>Shrijeet: Do these two need to be different?</a:t>
            </a:r>
          </a:p>
          <a:p>
            <a:r>
              <a:rPr lang="en-US" dirty="0"/>
              <a:t>Andy: Come to my talk tomorrow.</a:t>
            </a:r>
          </a:p>
          <a:p>
            <a:r>
              <a:rPr lang="en-US" dirty="0"/>
              <a:t>Thomas: Bring all the DSA drivers onboard</a:t>
            </a:r>
          </a:p>
          <a:p>
            <a:r>
              <a:rPr lang="en-US" dirty="0" err="1"/>
              <a:t>Gilaad</a:t>
            </a:r>
            <a:r>
              <a:rPr lang="en-US" dirty="0"/>
              <a:t>: Need to define common features, plus need a way to include additional (unique) capabilities</a:t>
            </a:r>
          </a:p>
          <a:p>
            <a:r>
              <a:rPr lang="en-US" dirty="0"/>
              <a:t>David: Look to John </a:t>
            </a:r>
            <a:r>
              <a:rPr lang="en-US" dirty="0" err="1"/>
              <a:t>Fastabend's</a:t>
            </a:r>
            <a:r>
              <a:rPr lang="en-US" dirty="0"/>
              <a:t> work. "I'm ok having three abstractions"</a:t>
            </a:r>
          </a:p>
          <a:p>
            <a:r>
              <a:rPr lang="en-US" dirty="0"/>
              <a:t>John: Use flow API to query device and provide capabilities</a:t>
            </a:r>
          </a:p>
          <a:p>
            <a:r>
              <a:rPr lang="en-US" dirty="0" err="1"/>
              <a:t>Gilaad</a:t>
            </a:r>
            <a:r>
              <a:rPr lang="en-US" dirty="0"/>
              <a:t>: Offload isn't limited to HW. The offload can be done by software too.</a:t>
            </a:r>
          </a:p>
          <a:p>
            <a:r>
              <a:rPr lang="en-US" dirty="0"/>
              <a:t>David: E.g. Hypervisor offload from VMs.</a:t>
            </a:r>
          </a:p>
          <a:p>
            <a:r>
              <a:rPr lang="en-US" dirty="0"/>
              <a:t>Ben: We need to define the building blocks. E.g. Hash tables, TCAMs. Hardware implementation should be mimicked as closely as possible.</a:t>
            </a:r>
          </a:p>
          <a:p>
            <a:r>
              <a:rPr lang="en-US" dirty="0"/>
              <a:t>John: Can table attributes be used?</a:t>
            </a:r>
          </a:p>
          <a:p>
            <a:r>
              <a:rPr lang="en-US" dirty="0"/>
              <a:t>David: There is a learning curve necessary to determine the best way to proceed. Everyone is an expert in his/her own isolated area.</a:t>
            </a:r>
          </a:p>
          <a:p>
            <a:r>
              <a:rPr lang="en-US" dirty="0"/>
              <a:t/>
            </a:r>
            <a:br>
              <a:rPr lang="en-US" dirty="0"/>
            </a:br>
            <a:endParaRPr lang="en-US" dirty="0"/>
          </a:p>
          <a:p>
            <a:r>
              <a:rPr lang="en-US" dirty="0"/>
              <a:t>Discrete devices vs. generic pipeline</a:t>
            </a:r>
          </a:p>
          <a:p>
            <a:r>
              <a:rPr lang="en-US" dirty="0"/>
              <a:t>Alexi: NDAs!!!</a:t>
            </a:r>
          </a:p>
          <a:p>
            <a:r>
              <a:rPr lang="en-US" dirty="0"/>
              <a:t/>
            </a:r>
            <a:br>
              <a:rPr lang="en-US" dirty="0"/>
            </a:br>
            <a:endParaRPr lang="en-US" dirty="0"/>
          </a:p>
          <a:p>
            <a:r>
              <a:rPr lang="en-US" dirty="0"/>
              <a:t>Flow API Scheme</a:t>
            </a:r>
          </a:p>
          <a:p>
            <a:r>
              <a:rPr lang="en-US" dirty="0"/>
              <a:t>John: Expose headers the HW supports, actions (set field, pop tag, etc.), tables and their attributes, table operations (add, remove), pushed to </a:t>
            </a:r>
            <a:r>
              <a:rPr lang="en-US" dirty="0" err="1"/>
              <a:t>userspace</a:t>
            </a:r>
            <a:r>
              <a:rPr lang="en-US" dirty="0"/>
              <a:t> via </a:t>
            </a:r>
            <a:r>
              <a:rPr lang="en-US" dirty="0" err="1"/>
              <a:t>Netlink</a:t>
            </a:r>
            <a:r>
              <a:rPr lang="en-US" dirty="0"/>
              <a:t>,</a:t>
            </a:r>
          </a:p>
          <a:p>
            <a:r>
              <a:rPr lang="en-US" dirty="0"/>
              <a:t>Ben: Who is the master of this information? E.g. "</a:t>
            </a:r>
            <a:r>
              <a:rPr lang="en-US" dirty="0" err="1"/>
              <a:t>tc</a:t>
            </a:r>
            <a:r>
              <a:rPr lang="en-US" dirty="0"/>
              <a:t>". Should it be subservient to this information or should it be the master.</a:t>
            </a:r>
          </a:p>
          <a:p>
            <a:r>
              <a:rPr lang="en-US" dirty="0"/>
              <a:t>Patrick: </a:t>
            </a:r>
          </a:p>
          <a:p>
            <a:r>
              <a:rPr lang="en-US" dirty="0"/>
              <a:t>Jamal: Offload to the HW until there is no more room?</a:t>
            </a:r>
          </a:p>
          <a:p>
            <a:r>
              <a:rPr lang="en-US" dirty="0"/>
              <a:t>Eric B: The hardware is many, many, orders of magnitude faster than software in many cases. Thus fallback to CPU is impractical.</a:t>
            </a:r>
          </a:p>
          <a:p>
            <a:r>
              <a:rPr lang="en-US" dirty="0"/>
              <a:t>Patrick:  That's OK. Hardware is just speeding things up.</a:t>
            </a:r>
          </a:p>
          <a:p>
            <a:r>
              <a:rPr lang="en-US" dirty="0"/>
              <a:t>Thomas: Customers do not expect SW processing rates.</a:t>
            </a:r>
          </a:p>
          <a:p>
            <a:r>
              <a:rPr lang="en-US" dirty="0"/>
              <a:t>David: We need a bit "If it doesn't fit in the HW let me know" (to </a:t>
            </a:r>
            <a:r>
              <a:rPr lang="en-US" dirty="0" err="1"/>
              <a:t>userspace</a:t>
            </a:r>
            <a:r>
              <a:rPr lang="en-US" dirty="0"/>
              <a:t>).to address concerns from Lisa</a:t>
            </a:r>
          </a:p>
          <a:p>
            <a:r>
              <a:rPr lang="en-US" dirty="0"/>
              <a:t>Patrick: There are some devices which are not under NDA and have (crappy) drivers</a:t>
            </a:r>
          </a:p>
          <a:p>
            <a:r>
              <a:rPr lang="en-US" dirty="0"/>
              <a:t>Neil: Sometimes in HW the same resources are used for multiple functions. This makes capability determination very difficult.</a:t>
            </a:r>
          </a:p>
          <a:p>
            <a:r>
              <a:rPr lang="en-US" dirty="0"/>
              <a:t>??? remembers that it is mandatory to maintain the kernel states like </a:t>
            </a:r>
            <a:r>
              <a:rPr lang="en-US" dirty="0" err="1"/>
              <a:t>conntrack</a:t>
            </a:r>
            <a:r>
              <a:rPr lang="en-US" dirty="0"/>
              <a:t> for example</a:t>
            </a:r>
          </a:p>
          <a:p>
            <a:r>
              <a:rPr lang="en-US" dirty="0"/>
              <a:t>Patrick agrees and explains that for </a:t>
            </a:r>
            <a:r>
              <a:rPr lang="en-US" dirty="0" err="1"/>
              <a:t>conntrack</a:t>
            </a:r>
            <a:r>
              <a:rPr lang="en-US" dirty="0"/>
              <a:t>, it should not be a problem, only timers need to be updated and there is already APIs to do that.</a:t>
            </a:r>
          </a:p>
          <a:p>
            <a:r>
              <a:rPr lang="en-US" dirty="0"/>
              <a:t/>
            </a:r>
            <a:br>
              <a:rPr lang="en-US" dirty="0"/>
            </a:br>
            <a:endParaRPr lang="en-US" dirty="0"/>
          </a:p>
          <a:p>
            <a:r>
              <a:rPr lang="en-US" dirty="0"/>
              <a:t/>
            </a:r>
            <a:br>
              <a:rPr lang="en-US" dirty="0"/>
            </a:br>
            <a:endParaRPr lang="en-US" dirty="0"/>
          </a:p>
          <a:p>
            <a:r>
              <a:rPr lang="en-US" dirty="0"/>
              <a:t>There will be another session later today at 4:30pm.</a:t>
            </a:r>
          </a:p>
          <a:p>
            <a:r>
              <a:rPr lang="en-US" dirty="0"/>
              <a:t/>
            </a:r>
            <a:br>
              <a:rPr lang="en-US" dirty="0"/>
            </a:br>
            <a:endParaRPr lang="en-US" dirty="0"/>
          </a:p>
          <a:p>
            <a:r>
              <a:rPr lang="en-US" b="1" dirty="0"/>
              <a:t>Hardware offload </a:t>
            </a:r>
            <a:r>
              <a:rPr lang="en-US" b="1" dirty="0" err="1"/>
              <a:t>BoF</a:t>
            </a:r>
            <a:endParaRPr lang="en-US" dirty="0"/>
          </a:p>
          <a:p>
            <a:r>
              <a:rPr lang="en-US" dirty="0"/>
              <a:t>Netdev01 - Sun, Feb 15, 2015 4:30pm</a:t>
            </a:r>
          </a:p>
          <a:p>
            <a:r>
              <a:rPr lang="en-US" dirty="0"/>
              <a:t/>
            </a:r>
            <a:br>
              <a:rPr lang="en-US" dirty="0"/>
            </a:br>
            <a:endParaRPr lang="en-US" dirty="0"/>
          </a:p>
          <a:p>
            <a:r>
              <a:rPr lang="en-US" dirty="0"/>
              <a:t>Presentation - Mihai: P4: Specifying Data Planes</a:t>
            </a:r>
          </a:p>
          <a:p>
            <a:r>
              <a:rPr lang="en-US" dirty="0"/>
              <a:t>Refer to slides</a:t>
            </a:r>
          </a:p>
          <a:p>
            <a:r>
              <a:rPr lang="en-US" dirty="0"/>
              <a:t>Jamal: Q: What's the problem with loops? A: Loops do not have predictable latency. Q: Is everything a table (data types)? A: There are structures</a:t>
            </a:r>
          </a:p>
          <a:p>
            <a:r>
              <a:rPr lang="en-US" dirty="0"/>
              <a:t>???: Q: Can byte processing across the payload be done? A: Some facilities can be done, like checksum, but not crypto. Q: How would you handle TLVs without having loops? A: Parser can have loops.</a:t>
            </a:r>
          </a:p>
          <a:p>
            <a:r>
              <a:rPr lang="en-US" dirty="0"/>
              <a:t>Q: What is the </a:t>
            </a:r>
            <a:r>
              <a:rPr lang="en-US" dirty="0" err="1"/>
              <a:t>dataplane</a:t>
            </a:r>
            <a:r>
              <a:rPr lang="en-US" dirty="0"/>
              <a:t>? A: Generated from the P4 program.</a:t>
            </a:r>
          </a:p>
          <a:p>
            <a:r>
              <a:rPr lang="en-US" dirty="0"/>
              <a:t>Shrijeet: Q: How does </a:t>
            </a:r>
            <a:r>
              <a:rPr lang="en-US" dirty="0" err="1"/>
              <a:t>stateful</a:t>
            </a:r>
            <a:r>
              <a:rPr lang="en-US" dirty="0"/>
              <a:t> processing work (e.g. ECMP)? A: Counters can be used, but are fairly limited. You can also send to the control plane.</a:t>
            </a:r>
          </a:p>
          <a:p>
            <a:r>
              <a:rPr lang="en-US" dirty="0"/>
              <a:t/>
            </a:r>
            <a:br>
              <a:rPr lang="en-US" dirty="0"/>
            </a:br>
            <a:endParaRPr lang="en-US" dirty="0"/>
          </a:p>
          <a:p>
            <a:r>
              <a:rPr lang="en-US" dirty="0"/>
              <a:t>Flow API Discussion - Jiri</a:t>
            </a:r>
          </a:p>
          <a:p>
            <a:r>
              <a:rPr lang="en-US" dirty="0"/>
              <a:t>Jiri: concerned about new proposed flow API bypassing the </a:t>
            </a:r>
            <a:r>
              <a:rPr lang="en-US" dirty="0" err="1"/>
              <a:t>linux</a:t>
            </a:r>
            <a:r>
              <a:rPr lang="en-US" dirty="0"/>
              <a:t> kernel</a:t>
            </a:r>
          </a:p>
          <a:p>
            <a:r>
              <a:rPr lang="en-US" dirty="0"/>
              <a:t>Thomas: There is value in moving complexity from the kernel to </a:t>
            </a:r>
            <a:r>
              <a:rPr lang="en-US" dirty="0" err="1"/>
              <a:t>userspace</a:t>
            </a:r>
            <a:r>
              <a:rPr lang="en-US" dirty="0"/>
              <a:t>. And we need to find a middle ground.  </a:t>
            </a:r>
          </a:p>
          <a:p>
            <a:r>
              <a:rPr lang="en-US" dirty="0" err="1"/>
              <a:t>daveM</a:t>
            </a:r>
            <a:r>
              <a:rPr lang="en-US" dirty="0"/>
              <a:t>: </a:t>
            </a:r>
            <a:r>
              <a:rPr lang="en-US" dirty="0" err="1"/>
              <a:t>kinda</a:t>
            </a:r>
            <a:r>
              <a:rPr lang="en-US" dirty="0"/>
              <a:t> disappointed by the </a:t>
            </a:r>
            <a:r>
              <a:rPr lang="en-US" dirty="0" err="1"/>
              <a:t>frankenstein</a:t>
            </a:r>
            <a:r>
              <a:rPr lang="en-US" dirty="0"/>
              <a:t> </a:t>
            </a:r>
            <a:r>
              <a:rPr lang="en-US" dirty="0" err="1"/>
              <a:t>ovs</a:t>
            </a:r>
            <a:r>
              <a:rPr lang="en-US" dirty="0"/>
              <a:t> has become. proper protocol should have been added to the kernel</a:t>
            </a:r>
          </a:p>
          <a:p>
            <a:r>
              <a:rPr lang="en-US" dirty="0"/>
              <a:t>Thomas: what is your answer to P4</a:t>
            </a:r>
          </a:p>
          <a:p>
            <a:r>
              <a:rPr lang="en-US" dirty="0"/>
              <a:t>shm: P4 allows rebuilding your NIC. And allows a P4 software implementation.</a:t>
            </a:r>
          </a:p>
          <a:p>
            <a:r>
              <a:rPr lang="en-US" dirty="0"/>
              <a:t>Fastabend: What if people want to support non-standard protocols ?</a:t>
            </a:r>
          </a:p>
          <a:p>
            <a:r>
              <a:rPr lang="en-US" dirty="0" err="1"/>
              <a:t>DaveM</a:t>
            </a:r>
            <a:r>
              <a:rPr lang="en-US" dirty="0"/>
              <a:t>: There are many concerns over what if we cannot support some thing that hardware supports. Lets cross that bridge when we get there. make proper interfaces.</a:t>
            </a:r>
          </a:p>
          <a:p>
            <a:r>
              <a:rPr lang="en-US" dirty="0"/>
              <a:t>Jamal: I don't like the bypassing of the Linux kernel. My tools iproute2, </a:t>
            </a:r>
            <a:r>
              <a:rPr lang="en-US" dirty="0" err="1"/>
              <a:t>tc</a:t>
            </a:r>
            <a:r>
              <a:rPr lang="en-US" dirty="0"/>
              <a:t> should work. Extend tools if they don’t support it today.</a:t>
            </a:r>
          </a:p>
          <a:p>
            <a:r>
              <a:rPr lang="en-US" dirty="0"/>
              <a:t>DM: I have always seen it as a framework</a:t>
            </a:r>
          </a:p>
          <a:p>
            <a:r>
              <a:rPr lang="en-US" dirty="0"/>
              <a:t>Thomas: Another example </a:t>
            </a:r>
            <a:r>
              <a:rPr lang="en-US" dirty="0" err="1"/>
              <a:t>nftables</a:t>
            </a:r>
            <a:r>
              <a:rPr lang="en-US" dirty="0"/>
              <a:t>. The kernel takes bytecode or </a:t>
            </a:r>
            <a:r>
              <a:rPr lang="en-US" dirty="0" err="1"/>
              <a:t>JIT'ed</a:t>
            </a:r>
            <a:r>
              <a:rPr lang="en-US" dirty="0"/>
              <a:t> code as input.</a:t>
            </a:r>
          </a:p>
          <a:p>
            <a:r>
              <a:rPr lang="en-US" dirty="0"/>
              <a:t>Should this be given directly to </a:t>
            </a:r>
            <a:r>
              <a:rPr lang="en-US" dirty="0" err="1"/>
              <a:t>hw</a:t>
            </a:r>
            <a:r>
              <a:rPr lang="en-US" dirty="0"/>
              <a:t> driver ?.</a:t>
            </a:r>
          </a:p>
          <a:p>
            <a:r>
              <a:rPr lang="en-US" dirty="0"/>
              <a:t>shm: You should. The switch driver should be able to support this by interpreting the byte code.</a:t>
            </a:r>
          </a:p>
          <a:p>
            <a:r>
              <a:rPr lang="en-US" dirty="0"/>
              <a:t>Patrick: We are not sending bytecodes to the kernel, we are sending </a:t>
            </a:r>
            <a:r>
              <a:rPr lang="en-US" dirty="0" err="1"/>
              <a:t>netlink</a:t>
            </a:r>
            <a:r>
              <a:rPr lang="en-US" dirty="0"/>
              <a:t> messages. It would not be hard to support </a:t>
            </a:r>
            <a:r>
              <a:rPr lang="en-US" dirty="0" err="1"/>
              <a:t>nftables</a:t>
            </a:r>
            <a:r>
              <a:rPr lang="en-US" dirty="0"/>
              <a:t> offload.</a:t>
            </a:r>
          </a:p>
          <a:p>
            <a:r>
              <a:rPr lang="en-US" dirty="0" err="1"/>
              <a:t>DaveM</a:t>
            </a:r>
            <a:r>
              <a:rPr lang="en-US" dirty="0"/>
              <a:t>: Another idea was that Pablo wanted to make a separate </a:t>
            </a:r>
            <a:r>
              <a:rPr lang="en-US" dirty="0" err="1"/>
              <a:t>nftables</a:t>
            </a:r>
            <a:r>
              <a:rPr lang="en-US" dirty="0"/>
              <a:t> HW chain for such offloads.</a:t>
            </a:r>
          </a:p>
          <a:p>
            <a:r>
              <a:rPr lang="en-US" dirty="0" err="1"/>
              <a:t>DaveM</a:t>
            </a:r>
            <a:r>
              <a:rPr lang="en-US" dirty="0"/>
              <a:t>: I will not allow arbitrary exposure of paths to flow offload to hardware I promise.</a:t>
            </a:r>
          </a:p>
          <a:p>
            <a:r>
              <a:rPr lang="en-US" dirty="0"/>
              <a:t/>
            </a:r>
            <a:br>
              <a:rPr lang="en-US" dirty="0"/>
            </a:br>
            <a:endParaRPr lang="en-US" dirty="0"/>
          </a:p>
          <a:p>
            <a:r>
              <a:rPr lang="en-US" dirty="0" err="1"/>
              <a:t>Gilaad</a:t>
            </a:r>
            <a:r>
              <a:rPr lang="en-US" dirty="0"/>
              <a:t> - NPU Offload Discussion</a:t>
            </a:r>
          </a:p>
          <a:p>
            <a:r>
              <a:rPr lang="en-US" dirty="0"/>
              <a:t>Does not favor a </a:t>
            </a:r>
            <a:r>
              <a:rPr lang="en-US" dirty="0" err="1"/>
              <a:t>userspace</a:t>
            </a:r>
            <a:r>
              <a:rPr lang="en-US" dirty="0"/>
              <a:t> API to poke the HW. Used example of SNORT to explain the split between HW and SW offloading. Another example of SSH decryption which can be done in SW or specialized hardware. Offload should encompass more than basic L2/L3 functions which are currently implemented in existing ASICs. Make the offload approach more </a:t>
            </a:r>
            <a:r>
              <a:rPr lang="en-US" dirty="0" err="1"/>
              <a:t>turing</a:t>
            </a:r>
            <a:r>
              <a:rPr lang="en-US" dirty="0"/>
              <a:t> complete.</a:t>
            </a:r>
          </a:p>
          <a:p>
            <a:r>
              <a:rPr lang="en-US" dirty="0" err="1"/>
              <a:t>DaveM</a:t>
            </a:r>
            <a:r>
              <a:rPr lang="en-US" dirty="0"/>
              <a:t>: The crypto example is a good one.</a:t>
            </a:r>
          </a:p>
          <a:p>
            <a:r>
              <a:rPr lang="en-US" dirty="0"/>
              <a:t/>
            </a:r>
            <a:br>
              <a:rPr lang="en-US" dirty="0"/>
            </a:br>
            <a:endParaRPr lang="en-US" dirty="0"/>
          </a:p>
          <a:p>
            <a:r>
              <a:rPr lang="en-US" dirty="0"/>
              <a:t>Matty - What is the best way to allow kernel switch drivers?</a:t>
            </a:r>
          </a:p>
          <a:p>
            <a:r>
              <a:rPr lang="en-US" dirty="0"/>
              <a:t>First step: Ability to represent ports, send/receive, link control/status, counters</a:t>
            </a:r>
          </a:p>
          <a:p>
            <a:r>
              <a:rPr lang="en-US" dirty="0"/>
              <a:t>Next step: Resource management. Some resources are shared among different functions. Can't simply advertise table sizes.</a:t>
            </a:r>
          </a:p>
          <a:p>
            <a:r>
              <a:rPr lang="en-US" dirty="0"/>
              <a:t>Next Step: Start porting resource management into the kernel.</a:t>
            </a:r>
          </a:p>
          <a:p>
            <a:r>
              <a:rPr lang="en-US" dirty="0"/>
              <a:t>Next Step: More complex data structures: e.g. ALPM and ISSU (</a:t>
            </a:r>
            <a:r>
              <a:rPr lang="en-US" dirty="0" err="1"/>
              <a:t>stateful</a:t>
            </a:r>
            <a:r>
              <a:rPr lang="en-US" dirty="0"/>
              <a:t> restart)</a:t>
            </a:r>
          </a:p>
          <a:p>
            <a:r>
              <a:rPr lang="en-US" dirty="0" err="1"/>
              <a:t>DaveM</a:t>
            </a:r>
            <a:r>
              <a:rPr lang="en-US" dirty="0"/>
              <a:t>: Get the netdev code committed right away (first step). The resource management should be done in a private playground, until the kernel constructs are defined.</a:t>
            </a:r>
          </a:p>
          <a:p>
            <a:r>
              <a:rPr lang="en-US" dirty="0"/>
              <a:t>Matty: Can a driver with limited functionality and some other new APIs for ???</a:t>
            </a:r>
          </a:p>
          <a:p>
            <a:r>
              <a:rPr lang="en-US" dirty="0" err="1"/>
              <a:t>DaveM</a:t>
            </a:r>
            <a:r>
              <a:rPr lang="en-US" dirty="0"/>
              <a:t>: Don't bring into the tree something which defines new APIs that haven't been defined yet.</a:t>
            </a:r>
          </a:p>
          <a:p>
            <a:r>
              <a:rPr lang="en-US" dirty="0"/>
              <a:t>Aviad: Offered to educate the community about switch ASIC capabilities</a:t>
            </a:r>
          </a:p>
          <a:p>
            <a:r>
              <a:rPr lang="en-US" dirty="0"/>
              <a:t/>
            </a:r>
            <a:br>
              <a:rPr lang="en-US" dirty="0"/>
            </a:br>
            <a:endParaRPr lang="en-US" dirty="0"/>
          </a:p>
          <a:p>
            <a:r>
              <a:rPr lang="en-US" dirty="0"/>
              <a:t>Roopa - </a:t>
            </a:r>
            <a:r>
              <a:rPr lang="en-US" dirty="0" err="1"/>
              <a:t>SwitchDev</a:t>
            </a:r>
            <a:endParaRPr lang="en-US" dirty="0"/>
          </a:p>
          <a:p>
            <a:r>
              <a:rPr lang="en-US" dirty="0"/>
              <a:t>Seamless offloads - fib and </a:t>
            </a:r>
            <a:r>
              <a:rPr lang="en-US" dirty="0" err="1"/>
              <a:t>fdb</a:t>
            </a:r>
            <a:r>
              <a:rPr lang="en-US" dirty="0"/>
              <a:t> offloads using NETIF_F_HW_SWITCH_OFFLOAD</a:t>
            </a:r>
          </a:p>
          <a:p>
            <a:r>
              <a:rPr lang="en-US" dirty="0"/>
              <a:t>Flags for identifying "software only" or "hardware only" operations.</a:t>
            </a:r>
          </a:p>
          <a:p>
            <a:r>
              <a:rPr lang="en-US" dirty="0"/>
              <a:t>Duplicate packet handling (for packets already forwarded in hardware)</a:t>
            </a:r>
          </a:p>
          <a:p>
            <a:r>
              <a:rPr lang="en-US" dirty="0"/>
              <a:t>Update kernel counters with hardware counters - Some devices like a bridge have both HW and SW forwarded frames which need to get combined.</a:t>
            </a:r>
          </a:p>
          <a:p>
            <a:r>
              <a:rPr lang="en-US" dirty="0"/>
              <a:t>LAG offloads: Can be implemented today using existing </a:t>
            </a:r>
            <a:r>
              <a:rPr lang="en-US" dirty="0" err="1"/>
              <a:t>notifiers</a:t>
            </a:r>
            <a:r>
              <a:rPr lang="en-US" dirty="0"/>
              <a:t>.</a:t>
            </a:r>
          </a:p>
          <a:p>
            <a:r>
              <a:rPr lang="en-US" dirty="0"/>
              <a:t/>
            </a:r>
            <a:br>
              <a:rPr lang="en-US" dirty="0"/>
            </a:br>
            <a:endParaRPr lang="en-US" dirty="0"/>
          </a:p>
          <a:p>
            <a:r>
              <a:rPr lang="en-US" dirty="0" err="1"/>
              <a:t>ScottF</a:t>
            </a:r>
            <a:r>
              <a:rPr lang="en-US" dirty="0"/>
              <a:t> - Rocker</a:t>
            </a:r>
          </a:p>
          <a:p>
            <a:r>
              <a:rPr lang="en-US" dirty="0"/>
              <a:t>An emulated device to fill a gap of a </a:t>
            </a:r>
            <a:r>
              <a:rPr lang="en-US" dirty="0" err="1"/>
              <a:t>switchdev</a:t>
            </a:r>
            <a:r>
              <a:rPr lang="en-US" dirty="0"/>
              <a:t> driver model. Offloads forwarding data plane. Runs on QEMU. No physical devices exist with cumbersome NDA, non-</a:t>
            </a:r>
            <a:r>
              <a:rPr lang="en-US" dirty="0" err="1"/>
              <a:t>upstreamable</a:t>
            </a:r>
            <a:r>
              <a:rPr lang="en-US" dirty="0"/>
              <a:t> code. Currently supports basic L2 functions. In progress is L3 functionality. Others are working on </a:t>
            </a:r>
            <a:r>
              <a:rPr lang="en-US" dirty="0" err="1"/>
              <a:t>nftables</a:t>
            </a:r>
            <a:r>
              <a:rPr lang="en-US" dirty="0"/>
              <a:t> and flow API offloading. Device is not in Linux kernel. Use rocker as an example for real hardware devices. Goal is to solidify the API.</a:t>
            </a:r>
          </a:p>
          <a:p>
            <a:r>
              <a:rPr lang="en-US" dirty="0" err="1"/>
              <a:t>DaveM</a:t>
            </a:r>
            <a:r>
              <a:rPr lang="en-US" dirty="0"/>
              <a:t>: "If you are the first vendor to upstream a switch device you will be so cool"</a:t>
            </a:r>
          </a:p>
          <a:p>
            <a:r>
              <a:rPr lang="en-US" dirty="0"/>
              <a:t/>
            </a:r>
            <a:br>
              <a:rPr lang="en-US" dirty="0"/>
            </a:br>
            <a:endParaRPr lang="en-US" dirty="0"/>
          </a:p>
          <a:p>
            <a:r>
              <a:rPr lang="en-US" dirty="0"/>
              <a:t>Sanjay - OCP SAI</a:t>
            </a:r>
          </a:p>
          <a:p>
            <a:r>
              <a:rPr lang="en-US" dirty="0"/>
              <a:t>Refer to presentation slide</a:t>
            </a:r>
          </a:p>
          <a:p>
            <a:r>
              <a:rPr lang="en-US" dirty="0"/>
              <a:t>A common switch HW device API.</a:t>
            </a:r>
          </a:p>
          <a:p>
            <a:r>
              <a:rPr lang="en-US" dirty="0"/>
              <a:t>Jamal: Is this a wrapper around SDK APIs?</a:t>
            </a:r>
          </a:p>
          <a:p>
            <a:r>
              <a:rPr lang="en-US" dirty="0" err="1"/>
              <a:t>DaveM</a:t>
            </a:r>
            <a:r>
              <a:rPr lang="en-US" dirty="0"/>
              <a:t>: Good news is that this unifies the SDK interface. Bad news is that it encourages perpetuation of proprietary SDK development.</a:t>
            </a:r>
          </a:p>
          <a:p>
            <a:r>
              <a:rPr lang="en-US" dirty="0"/>
              <a:t>Aviad: SAI is first time that switch vendors and customers have come together to support a common interface.</a:t>
            </a:r>
          </a:p>
          <a:p>
            <a:r>
              <a:rPr lang="en-US" dirty="0"/>
              <a:t>Shrijeet: netdev is the common NIC API.</a:t>
            </a:r>
          </a:p>
          <a:p>
            <a:r>
              <a:rPr lang="en-US" dirty="0"/>
              <a:t>Aviad: Need to work within the eco-system to develop this API</a:t>
            </a:r>
          </a:p>
          <a:p>
            <a:r>
              <a:rPr lang="en-US" dirty="0" err="1"/>
              <a:t>DaveM</a:t>
            </a:r>
            <a:r>
              <a:rPr lang="en-US" dirty="0"/>
              <a:t>: Main use of SAI is to discover the scope of the problem</a:t>
            </a:r>
          </a:p>
          <a:p>
            <a:r>
              <a:rPr lang="en-US" dirty="0"/>
              <a:t/>
            </a:r>
            <a:br>
              <a:rPr lang="en-US" dirty="0"/>
            </a:br>
            <a:endParaRPr lang="en-US" dirty="0"/>
          </a:p>
          <a:p>
            <a:r>
              <a:rPr lang="en-US" dirty="0" err="1"/>
              <a:t>DaveM</a:t>
            </a:r>
            <a:r>
              <a:rPr lang="en-US" dirty="0"/>
              <a:t> - No protocol is an island. It interacts with other components (</a:t>
            </a:r>
            <a:r>
              <a:rPr lang="en-US" dirty="0" err="1"/>
              <a:t>tc</a:t>
            </a:r>
            <a:r>
              <a:rPr lang="en-US" dirty="0"/>
              <a:t>, MTU settings, etc.)</a:t>
            </a:r>
          </a:p>
          <a:p>
            <a:r>
              <a:rPr lang="en-US" dirty="0"/>
              <a:t/>
            </a:r>
            <a:br>
              <a:rPr lang="en-US" dirty="0"/>
            </a:br>
            <a:endParaRPr lang="en-US" dirty="0"/>
          </a:p>
          <a:p>
            <a:r>
              <a:rPr lang="en-US" dirty="0"/>
              <a:t>Mathieu - IPQ806x Hardware acceleration</a:t>
            </a:r>
          </a:p>
          <a:p>
            <a:r>
              <a:rPr lang="en-US" dirty="0"/>
              <a:t>Refer to presentation slides.</a:t>
            </a:r>
          </a:p>
          <a:p>
            <a:r>
              <a:rPr lang="en-US" dirty="0"/>
              <a:t>John Fastabend: How do you decide which things are offloaded and which are not? Can functions be split?</a:t>
            </a:r>
          </a:p>
          <a:p>
            <a:r>
              <a:rPr lang="en-US" dirty="0"/>
              <a:t>Sol: Everything is offloaded until it can't be any longer and then it is no longer.</a:t>
            </a:r>
          </a:p>
          <a:p>
            <a:r>
              <a:rPr lang="en-US" dirty="0" err="1"/>
              <a:t>JohnF</a:t>
            </a:r>
            <a:r>
              <a:rPr lang="en-US" dirty="0"/>
              <a:t>: Do we need </a:t>
            </a:r>
            <a:r>
              <a:rPr lang="en-US" dirty="0" err="1"/>
              <a:t>userspace</a:t>
            </a:r>
            <a:r>
              <a:rPr lang="en-US" dirty="0"/>
              <a:t> to tell when to program the entries in the HW.</a:t>
            </a:r>
          </a:p>
          <a:p>
            <a:r>
              <a:rPr lang="en-US" dirty="0"/>
              <a:t>Ben: Detectors weigh in and unanimous decision must be made to accelerate.</a:t>
            </a:r>
          </a:p>
          <a:p>
            <a:r>
              <a:rPr lang="en-US" dirty="0"/>
              <a:t>Patrick: Doesn't matter if the policy decision is in the kernel or not.</a:t>
            </a:r>
          </a:p>
          <a:p>
            <a:r>
              <a:rPr lang="en-US" dirty="0"/>
              <a:t>Sol: </a:t>
            </a:r>
            <a:r>
              <a:rPr lang="en-US" dirty="0" err="1"/>
              <a:t>Touchpoints</a:t>
            </a:r>
            <a:r>
              <a:rPr lang="en-US" dirty="0"/>
              <a:t> - places in the Linux kernel where information is needed or needs to be provided. These </a:t>
            </a:r>
            <a:r>
              <a:rPr lang="en-US" dirty="0" err="1"/>
              <a:t>touchpoints</a:t>
            </a:r>
            <a:r>
              <a:rPr lang="en-US" dirty="0"/>
              <a:t> should be as light as possible. How do we get them in the kernel?</a:t>
            </a:r>
          </a:p>
          <a:p>
            <a:r>
              <a:rPr lang="en-US" dirty="0"/>
              <a:t>Jamal: Can ECM module be generalized?</a:t>
            </a:r>
          </a:p>
          <a:p>
            <a:r>
              <a:rPr lang="en-US" dirty="0"/>
              <a:t>Ben: Yes.</a:t>
            </a:r>
          </a:p>
          <a:p>
            <a:r>
              <a:rPr lang="en-US" dirty="0"/>
              <a:t>Sol: Some piece of logic must decide if something can be offloaded or not. All code is open sourced, but not </a:t>
            </a:r>
            <a:r>
              <a:rPr lang="en-US" dirty="0" err="1"/>
              <a:t>upstreamed</a:t>
            </a:r>
            <a:r>
              <a:rPr lang="en-US" dirty="0"/>
              <a:t>.</a:t>
            </a:r>
          </a:p>
          <a:p>
            <a:r>
              <a:rPr lang="en-US" dirty="0"/>
              <a:t>Patrick: Very close to what he would have done except for the post routing hook and connection tracking hook.</a:t>
            </a:r>
          </a:p>
          <a:p>
            <a:r>
              <a:rPr lang="en-US" dirty="0"/>
              <a:t>Shrijeet: HW stats also need to be handled.</a:t>
            </a:r>
          </a:p>
          <a:p>
            <a:r>
              <a:rPr lang="en-US" dirty="0"/>
              <a:t>Ben: We also have a switch device, but it looses </a:t>
            </a:r>
            <a:r>
              <a:rPr lang="en-US" dirty="0" err="1"/>
              <a:t>conntrack</a:t>
            </a:r>
            <a:r>
              <a:rPr lang="en-US" dirty="0"/>
              <a:t> stats.</a:t>
            </a:r>
          </a:p>
          <a:p>
            <a:r>
              <a:rPr lang="en-US" dirty="0"/>
              <a:t/>
            </a:r>
            <a:br>
              <a:rPr lang="en-US" dirty="0"/>
            </a:br>
            <a:endParaRPr lang="en-US" dirty="0"/>
          </a:p>
          <a:p>
            <a:r>
              <a:rPr lang="en-US" dirty="0"/>
              <a:t>Pablo - </a:t>
            </a:r>
            <a:r>
              <a:rPr lang="en-US" dirty="0" err="1"/>
              <a:t>Netfilter</a:t>
            </a:r>
            <a:r>
              <a:rPr lang="en-US" dirty="0"/>
              <a:t> Interface for ACL HW Offload</a:t>
            </a:r>
          </a:p>
          <a:p>
            <a:r>
              <a:rPr lang="en-US" dirty="0"/>
              <a:t>Refer to presentation slides</a:t>
            </a:r>
          </a:p>
          <a:p>
            <a:r>
              <a:rPr lang="en-US" dirty="0"/>
              <a:t>Patrick: Why not use a common flow abstraction layer for the hardware?</a:t>
            </a:r>
          </a:p>
          <a:p>
            <a:r>
              <a:rPr lang="en-US" dirty="0"/>
              <a:t>Pablo: Conversion is done in </a:t>
            </a:r>
            <a:r>
              <a:rPr lang="en-US" dirty="0" err="1"/>
              <a:t>nftables</a:t>
            </a:r>
            <a:r>
              <a:rPr lang="en-US" dirty="0"/>
              <a:t> and so it is common</a:t>
            </a:r>
          </a:p>
          <a:p>
            <a:r>
              <a:rPr lang="en-US" dirty="0"/>
              <a:t>Roopa: Will a seamless offload work without the special chain?</a:t>
            </a:r>
          </a:p>
          <a:p>
            <a:r>
              <a:rPr lang="en-US" dirty="0"/>
              <a:t>Pablo: Explicit semantics are needed to define what goes into HW and what does not.</a:t>
            </a:r>
          </a:p>
          <a:p>
            <a:r>
              <a:rPr lang="en-US" dirty="0" err="1"/>
              <a:t>DaveM</a:t>
            </a:r>
            <a:r>
              <a:rPr lang="en-US" dirty="0"/>
              <a:t>: This is another approach for the policy selection.</a:t>
            </a:r>
          </a:p>
          <a:p>
            <a:r>
              <a:rPr lang="en-US" dirty="0" err="1"/>
              <a:t>JohnF</a:t>
            </a:r>
            <a:r>
              <a:rPr lang="en-US" dirty="0"/>
              <a:t>: Verification code should not be replicated across drivers. Should be common.</a:t>
            </a:r>
          </a:p>
          <a:p>
            <a:r>
              <a:rPr lang="en-US" dirty="0"/>
              <a:t>Shrijeet: Seamless </a:t>
            </a:r>
            <a:r>
              <a:rPr lang="en-US" dirty="0" err="1"/>
              <a:t>iptables</a:t>
            </a:r>
            <a:r>
              <a:rPr lang="en-US" dirty="0"/>
              <a:t> sync is being done today.</a:t>
            </a:r>
          </a:p>
          <a:p>
            <a:r>
              <a:rPr lang="en-US" dirty="0"/>
              <a:t>Patrick: Semantic equivalence between HW and SW is impossible.</a:t>
            </a:r>
          </a:p>
          <a:p>
            <a:r>
              <a:rPr lang="en-US" dirty="0" err="1"/>
              <a:t>JohnF</a:t>
            </a:r>
            <a:r>
              <a:rPr lang="en-US" dirty="0"/>
              <a:t>: We don't necessarily want the same rules in HW as SW.</a:t>
            </a:r>
          </a:p>
          <a:p>
            <a:r>
              <a:rPr lang="en-US" dirty="0"/>
              <a:t>Roopa: This (</a:t>
            </a:r>
            <a:r>
              <a:rPr lang="en-US" dirty="0" err="1"/>
              <a:t>nftables</a:t>
            </a:r>
            <a:r>
              <a:rPr lang="en-US" dirty="0"/>
              <a:t>) can't be the only model</a:t>
            </a:r>
          </a:p>
          <a:p>
            <a:r>
              <a:rPr lang="en-US" dirty="0"/>
              <a:t>(Back and forth between Shrijeet and Patrick about ability to generally accelerate rules. Jamal and Thomas join in.)</a:t>
            </a:r>
          </a:p>
          <a:p>
            <a:r>
              <a:rPr lang="en-US" dirty="0" err="1"/>
              <a:t>JohnF</a:t>
            </a:r>
            <a:r>
              <a:rPr lang="en-US" dirty="0"/>
              <a:t>: Can there be a chain per table?</a:t>
            </a:r>
          </a:p>
          <a:p>
            <a:r>
              <a:rPr lang="en-US" dirty="0"/>
              <a:t>Patrick: Yes, that should be supported.</a:t>
            </a:r>
          </a:p>
          <a:p>
            <a:r>
              <a:rPr lang="en-US" dirty="0"/>
              <a:t>Thomas: It would be great to have this in TC.</a:t>
            </a:r>
          </a:p>
          <a:p>
            <a:r>
              <a:rPr lang="en-US" dirty="0"/>
              <a:t>Patrick: That is something I've been thinking about. It will have to be done.</a:t>
            </a:r>
          </a:p>
          <a:p>
            <a:r>
              <a:rPr lang="en-US" dirty="0"/>
              <a:t>Jamal: </a:t>
            </a:r>
            <a:r>
              <a:rPr lang="en-US" dirty="0" err="1"/>
              <a:t>tc</a:t>
            </a:r>
            <a:r>
              <a:rPr lang="en-US" dirty="0"/>
              <a:t> has been offloaded to hardware, a long time ago.</a:t>
            </a:r>
          </a:p>
          <a:p>
            <a:r>
              <a:rPr lang="en-US" dirty="0"/>
              <a:t>Simon: How does it associate an object to a device?</a:t>
            </a:r>
          </a:p>
          <a:p>
            <a:r>
              <a:rPr lang="en-US" dirty="0"/>
              <a:t>Pablo: The base chain is always associated to a device.</a:t>
            </a:r>
          </a:p>
          <a:p>
            <a:r>
              <a:rPr lang="en-US" dirty="0"/>
              <a:t>Alexi: [</a:t>
            </a:r>
            <a:r>
              <a:rPr lang="en-US" dirty="0" err="1"/>
              <a:t>ed</a:t>
            </a:r>
            <a:r>
              <a:rPr lang="en-US" dirty="0"/>
              <a:t>: help, got distracted]</a:t>
            </a:r>
          </a:p>
          <a:p>
            <a:r>
              <a:rPr lang="en-US" dirty="0"/>
              <a:t/>
            </a:r>
            <a:br>
              <a:rPr lang="en-US" dirty="0"/>
            </a:br>
            <a:endParaRPr lang="en-US" dirty="0"/>
          </a:p>
          <a:p>
            <a:r>
              <a:rPr lang="en-US" dirty="0"/>
              <a:t>Hannes - </a:t>
            </a:r>
          </a:p>
          <a:p>
            <a:r>
              <a:rPr lang="en-US" dirty="0"/>
              <a:t/>
            </a:r>
            <a:br>
              <a:rPr lang="en-US" dirty="0"/>
            </a:br>
            <a:endParaRPr lang="en-US" dirty="0"/>
          </a:p>
        </p:txBody>
      </p:sp>
    </p:spTree>
    <p:extLst>
      <p:ext uri="{BB962C8B-B14F-4D97-AF65-F5344CB8AC3E}">
        <p14:creationId xmlns:p14="http://schemas.microsoft.com/office/powerpoint/2010/main" val="2439479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25</Words>
  <Application>Microsoft Office PowerPoint</Application>
  <PresentationFormat>Widescreen</PresentationFormat>
  <Paragraphs>197</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Hardware offload BOF</vt:lpstr>
      <vt:lpstr>A fantasy agenda</vt:lpstr>
      <vt:lpstr>A fantasy agenda</vt:lpstr>
      <vt:lpstr>A fantasy agenda</vt:lpstr>
      <vt:lpstr>Etherpad output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shrijeet mukherjee</dc:creator>
  <cp:lastModifiedBy>shrijeet mukherjee</cp:lastModifiedBy>
  <cp:revision>16</cp:revision>
  <dcterms:created xsi:type="dcterms:W3CDTF">2015-02-15T15:57:11Z</dcterms:created>
  <dcterms:modified xsi:type="dcterms:W3CDTF">2015-02-16T03:07:57Z</dcterms:modified>
</cp:coreProperties>
</file>